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3" name="Shape 1"/>
          <p:cNvSpPr/>
          <p:nvPr/>
        </p:nvSpPr>
        <p:spPr>
          <a:xfrm>
            <a:off x="109728" y="0"/>
            <a:ext cx="9034272" cy="54864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4" name="Shape 2"/>
          <p:cNvSpPr/>
          <p:nvPr/>
        </p:nvSpPr>
        <p:spPr>
          <a:xfrm>
            <a:off x="6858000" y="-914400"/>
            <a:ext cx="3657600" cy="3657600"/>
          </a:xfrm>
          <a:prstGeom prst="ellipse">
            <a:avLst/>
          </a:prstGeom>
          <a:solidFill>
            <a:srgbClr val="1A3A6B">
              <a:alpha val="5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7772400" y="2743200"/>
            <a:ext cx="2743200" cy="2743200"/>
          </a:xfrm>
          <a:prstGeom prst="ellipse">
            <a:avLst/>
          </a:prstGeom>
          <a:solidFill>
            <a:srgbClr val="FF6B00">
              <a:alpha val="3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502920"/>
            <a:ext cx="2011680" cy="292608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50292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DEMO CLASS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1005840"/>
            <a:ext cx="7772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 &amp; Google Ads</a:t>
            </a:r>
            <a:endParaRPr lang="en-US" sz="5200" dirty="0"/>
          </a:p>
        </p:txBody>
      </p:sp>
      <p:sp>
        <p:nvSpPr>
          <p:cNvPr id="9" name="Text 7"/>
          <p:cNvSpPr/>
          <p:nvPr/>
        </p:nvSpPr>
        <p:spPr>
          <a:xfrm>
            <a:off x="457200" y="1828800"/>
            <a:ext cx="7315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9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Program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457200" y="26974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A0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డిజిటల్ మార్కెటింగ్ నేర్చుకోండి — ప్రారంభ స్థాయి నుండి నిపుణ స్థాయి వరకు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57200" y="3246120"/>
            <a:ext cx="4572000" cy="36576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34015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Digital Marketing Course  |  Telugu Medium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3931920"/>
            <a:ext cx="1463040" cy="502920"/>
          </a:xfrm>
          <a:prstGeom prst="rect">
            <a:avLst>
              <a:gd name="adj" fmla="val 9091"/>
            </a:avLst>
          </a:prstGeom>
          <a:solidFill>
            <a:srgbClr val="1877F2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9319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f  Meta Ads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103120" y="3931920"/>
            <a:ext cx="1645920" cy="502920"/>
          </a:xfrm>
          <a:prstGeom prst="rect">
            <a:avLst>
              <a:gd name="adj" fmla="val 9091"/>
            </a:avLst>
          </a:prstGeom>
          <a:solidFill>
            <a:srgbClr val="EA4335"/>
          </a:solidFill>
          <a:ln/>
        </p:spPr>
      </p:sp>
      <p:sp>
        <p:nvSpPr>
          <p:cNvPr id="16" name="Text 14"/>
          <p:cNvSpPr/>
          <p:nvPr/>
        </p:nvSpPr>
        <p:spPr>
          <a:xfrm>
            <a:off x="2103120" y="393192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G  Google Ads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931920" y="3931920"/>
            <a:ext cx="1463040" cy="502920"/>
          </a:xfrm>
          <a:prstGeom prst="rect">
            <a:avLst>
              <a:gd name="adj" fmla="val 9091"/>
            </a:avLst>
          </a:prstGeom>
          <a:solidFill>
            <a:srgbClr val="FF6B00"/>
          </a:solidFill>
          <a:ln/>
        </p:spPr>
      </p:sp>
      <p:sp>
        <p:nvSpPr>
          <p:cNvPr id="18" name="Text 16"/>
          <p:cNvSpPr/>
          <p:nvPr/>
        </p:nvSpPr>
        <p:spPr>
          <a:xfrm>
            <a:off x="3931920" y="39319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30 Days Course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005840"/>
            <a:ext cx="9144000" cy="54864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Overview  |  కోర్సు అవలోకనం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274320" y="1234440"/>
            <a:ext cx="411480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234440"/>
            <a:ext cx="73152" cy="1005840"/>
          </a:xfrm>
          <a:prstGeom prst="rect">
            <a:avLst/>
          </a:prstGeom>
          <a:solidFill>
            <a:srgbClr val="1877F2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344168"/>
            <a:ext cx="475488" cy="475488"/>
          </a:xfrm>
          <a:prstGeom prst="rect">
            <a:avLst/>
          </a:prstGeom>
          <a:solidFill>
            <a:srgbClr val="1877F2"/>
          </a:solidFill>
          <a:ln/>
        </p:spPr>
      </p:sp>
      <p:sp>
        <p:nvSpPr>
          <p:cNvPr id="8" name="Text 6"/>
          <p:cNvSpPr/>
          <p:nvPr/>
        </p:nvSpPr>
        <p:spPr>
          <a:xfrm>
            <a:off x="411480" y="134416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24128" y="1280160"/>
            <a:ext cx="3246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Marketing Basics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024128" y="1709928"/>
            <a:ext cx="3246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డిజిటల్ మార్కెటింగ్ పరిచయం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754880" y="1234440"/>
            <a:ext cx="411480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54880" y="1234440"/>
            <a:ext cx="73152" cy="1005840"/>
          </a:xfrm>
          <a:prstGeom prst="rect">
            <a:avLst/>
          </a:prstGeom>
          <a:solidFill>
            <a:srgbClr val="6E3AE3"/>
          </a:solidFill>
          <a:ln/>
        </p:spPr>
      </p:sp>
      <p:sp>
        <p:nvSpPr>
          <p:cNvPr id="13" name="Shape 11"/>
          <p:cNvSpPr/>
          <p:nvPr/>
        </p:nvSpPr>
        <p:spPr>
          <a:xfrm>
            <a:off x="4892040" y="1344168"/>
            <a:ext cx="475488" cy="475488"/>
          </a:xfrm>
          <a:prstGeom prst="rect">
            <a:avLst/>
          </a:prstGeom>
          <a:solidFill>
            <a:srgbClr val="6E3AE3"/>
          </a:solidFill>
          <a:ln/>
        </p:spPr>
      </p:sp>
      <p:sp>
        <p:nvSpPr>
          <p:cNvPr id="14" name="Text 12"/>
          <p:cNvSpPr/>
          <p:nvPr/>
        </p:nvSpPr>
        <p:spPr>
          <a:xfrm>
            <a:off x="4892040" y="134416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02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504688" y="1280160"/>
            <a:ext cx="3246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 (Facebook) Ads Setup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504688" y="1709928"/>
            <a:ext cx="3246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మెటా యాడ్స్ సెటప్ చేయడం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74320" y="2404872"/>
            <a:ext cx="411480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274320" y="2404872"/>
            <a:ext cx="73152" cy="1005840"/>
          </a:xfrm>
          <a:prstGeom prst="rect">
            <a:avLst/>
          </a:prstGeom>
          <a:solidFill>
            <a:srgbClr val="EA4335"/>
          </a:solidFill>
          <a:ln/>
        </p:spPr>
      </p:sp>
      <p:sp>
        <p:nvSpPr>
          <p:cNvPr id="19" name="Shape 17"/>
          <p:cNvSpPr/>
          <p:nvPr/>
        </p:nvSpPr>
        <p:spPr>
          <a:xfrm>
            <a:off x="411480" y="2514600"/>
            <a:ext cx="475488" cy="475488"/>
          </a:xfrm>
          <a:prstGeom prst="rect">
            <a:avLst/>
          </a:prstGeom>
          <a:solidFill>
            <a:srgbClr val="EA4335"/>
          </a:solidFill>
          <a:ln/>
        </p:spPr>
      </p:sp>
      <p:sp>
        <p:nvSpPr>
          <p:cNvPr id="20" name="Text 18"/>
          <p:cNvSpPr/>
          <p:nvPr/>
        </p:nvSpPr>
        <p:spPr>
          <a:xfrm>
            <a:off x="411480" y="25146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03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024128" y="2450592"/>
            <a:ext cx="3246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Ads Fundamentals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024128" y="2880360"/>
            <a:ext cx="3246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గూగుల్ యాడ్స్ ప్రాథమిక అంశాలు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754880" y="2404872"/>
            <a:ext cx="411480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754880" y="2404872"/>
            <a:ext cx="73152" cy="100584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5" name="Shape 23"/>
          <p:cNvSpPr/>
          <p:nvPr/>
        </p:nvSpPr>
        <p:spPr>
          <a:xfrm>
            <a:off x="4892040" y="2514600"/>
            <a:ext cx="475488" cy="47548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6" name="Text 24"/>
          <p:cNvSpPr/>
          <p:nvPr/>
        </p:nvSpPr>
        <p:spPr>
          <a:xfrm>
            <a:off x="4892040" y="25146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04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5504688" y="2450592"/>
            <a:ext cx="3246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Audience &amp; Targeting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5504688" y="2880360"/>
            <a:ext cx="3246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లక్ష్య ప్రేక్షకులు &amp; టార్గెటింగ్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274320" y="3575304"/>
            <a:ext cx="411480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274320" y="3575304"/>
            <a:ext cx="73152" cy="1005840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31" name="Shape 29"/>
          <p:cNvSpPr/>
          <p:nvPr/>
        </p:nvSpPr>
        <p:spPr>
          <a:xfrm>
            <a:off x="411480" y="3685032"/>
            <a:ext cx="475488" cy="475488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32" name="Text 30"/>
          <p:cNvSpPr/>
          <p:nvPr/>
        </p:nvSpPr>
        <p:spPr>
          <a:xfrm>
            <a:off x="411480" y="368503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05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1024128" y="3621024"/>
            <a:ext cx="3246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Campaign Optimization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1024128" y="4050792"/>
            <a:ext cx="3246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క్యాంపెయిన్ అభివృద్ధి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4754880" y="3575304"/>
            <a:ext cx="411480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4754880" y="3575304"/>
            <a:ext cx="73152" cy="1005840"/>
          </a:xfrm>
          <a:prstGeom prst="rect">
            <a:avLst/>
          </a:prstGeom>
          <a:solidFill>
            <a:srgbClr val="6B21A8"/>
          </a:solidFill>
          <a:ln/>
        </p:spPr>
      </p:sp>
      <p:sp>
        <p:nvSpPr>
          <p:cNvPr id="37" name="Shape 35"/>
          <p:cNvSpPr/>
          <p:nvPr/>
        </p:nvSpPr>
        <p:spPr>
          <a:xfrm>
            <a:off x="4892040" y="3685032"/>
            <a:ext cx="475488" cy="475488"/>
          </a:xfrm>
          <a:prstGeom prst="rect">
            <a:avLst/>
          </a:prstGeom>
          <a:solidFill>
            <a:srgbClr val="6B21A8"/>
          </a:solidFill>
          <a:ln/>
        </p:spPr>
      </p:sp>
      <p:sp>
        <p:nvSpPr>
          <p:cNvPr id="38" name="Text 36"/>
          <p:cNvSpPr/>
          <p:nvPr/>
        </p:nvSpPr>
        <p:spPr>
          <a:xfrm>
            <a:off x="4892040" y="368503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06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5504688" y="3621024"/>
            <a:ext cx="3246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 &amp; Reporting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5504688" y="4050792"/>
            <a:ext cx="3246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విశ్లేషణ &amp; నివేదికలు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9144000" cy="45720"/>
          </a:xfrm>
          <a:prstGeom prst="rect">
            <a:avLst/>
          </a:prstGeom>
          <a:solidFill>
            <a:srgbClr val="FFB800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డిజిటల్ అడ్వర్టైజింగ్ అంటే ఏమిటి?  |  What is Digital Advertising?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429000" y="1188720"/>
            <a:ext cx="2286000" cy="2286000"/>
          </a:xfrm>
          <a:prstGeom prst="ellipse">
            <a:avLst/>
          </a:prstGeom>
          <a:solidFill>
            <a:srgbClr val="0A1628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0" y="1188720"/>
            <a:ext cx="2286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B800"/>
                </a:solidFill>
              </a:rPr>
              <a:t>₹76,000
</a:t>
            </a:r>
            <a:endParaRPr lang="en-US" sz="20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9A3C"/>
                </a:solidFill>
              </a:rPr>
              <a:t>Crore</a:t>
            </a:r>
            <a:endParaRPr lang="en-US" sz="2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A0B4CC"/>
                </a:solidFill>
              </a:rPr>
              <a:t>India Digital</a:t>
            </a:r>
            <a:endParaRPr lang="en-US" sz="2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A0B4CC"/>
                </a:solidFill>
              </a:rPr>
              <a:t>Ad Market 2024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274320" y="1371600"/>
            <a:ext cx="2743200" cy="1005840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8" name="Shape 6"/>
          <p:cNvSpPr/>
          <p:nvPr/>
        </p:nvSpPr>
        <p:spPr>
          <a:xfrm>
            <a:off x="274320" y="1371600"/>
            <a:ext cx="64008" cy="1005840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417320"/>
            <a:ext cx="25603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6B00"/>
                </a:solidFill>
              </a:rPr>
              <a:t>700M+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457200" y="1828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Internet Users in India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2066544"/>
            <a:ext cx="2560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A99"/>
                </a:solidFill>
              </a:rPr>
              <a:t>భారత్‌లో ఇంటర్నెట్ వినియోగదారులు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274320" y="2743200"/>
            <a:ext cx="2743200" cy="1005840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13" name="Shape 11"/>
          <p:cNvSpPr/>
          <p:nvPr/>
        </p:nvSpPr>
        <p:spPr>
          <a:xfrm>
            <a:off x="274320" y="2743200"/>
            <a:ext cx="64008" cy="1005840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2788920"/>
            <a:ext cx="25603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6B00"/>
                </a:solidFill>
              </a:rPr>
              <a:t>5x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457200" y="32004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ROI on Digital Ads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57200" y="3438144"/>
            <a:ext cx="2560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A99"/>
                </a:solidFill>
              </a:rPr>
              <a:t>డిజిటల్ యాడ్స్ పై రాబడి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126480" y="1371600"/>
            <a:ext cx="2743200" cy="1005840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18" name="Shape 16"/>
          <p:cNvSpPr/>
          <p:nvPr/>
        </p:nvSpPr>
        <p:spPr>
          <a:xfrm>
            <a:off x="6126480" y="1371600"/>
            <a:ext cx="64008" cy="1005840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19" name="Text 17"/>
          <p:cNvSpPr/>
          <p:nvPr/>
        </p:nvSpPr>
        <p:spPr>
          <a:xfrm>
            <a:off x="6309360" y="1417320"/>
            <a:ext cx="25603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565C0"/>
                </a:solidFill>
              </a:rPr>
              <a:t>67%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6309360" y="1828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Businesses use Paid Ads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309360" y="2066544"/>
            <a:ext cx="2560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A99"/>
                </a:solidFill>
              </a:rPr>
              <a:t>వ్యాపారాలు పెయిడ్ యాడ్స్ వాడుతున్నాయి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6126480" y="2743200"/>
            <a:ext cx="2743200" cy="1005840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23" name="Shape 21"/>
          <p:cNvSpPr/>
          <p:nvPr/>
        </p:nvSpPr>
        <p:spPr>
          <a:xfrm>
            <a:off x="6126480" y="2743200"/>
            <a:ext cx="64008" cy="1005840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24" name="Text 22"/>
          <p:cNvSpPr/>
          <p:nvPr/>
        </p:nvSpPr>
        <p:spPr>
          <a:xfrm>
            <a:off x="6309360" y="2788920"/>
            <a:ext cx="25603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565C0"/>
                </a:solidFill>
              </a:rPr>
              <a:t>3.2B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>
            <a:off x="6309360" y="32004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Meta Monthly Users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309360" y="3438144"/>
            <a:ext cx="2560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A99"/>
                </a:solidFill>
              </a:rPr>
              <a:t>మెటా నెలవారీ వినియోగదారులు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274320" y="4526280"/>
            <a:ext cx="8595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6B7A99"/>
                </a:solidFill>
              </a:rPr>
              <a:t>డిజిటల్ అడ్వర్టైజింగ్ ద్వారా మీ వ్యాపారాన్ని వేగంగా పెంచుకోవచ్చు!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2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877F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60120"/>
            <a:ext cx="9144000" cy="45720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0"/>
            <a:ext cx="84124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Module 02  |  Meta Ads — Facebook &amp; Instagram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65760" y="566928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BDD0FF"/>
                </a:solidFill>
              </a:rPr>
              <a:t>మెటా యాడ్స్ — ఫేస్‌బుక్ &amp; ఇన్‌స్టాగ్రామ్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74320" y="1234440"/>
            <a:ext cx="274320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234440"/>
            <a:ext cx="2743200" cy="411480"/>
          </a:xfrm>
          <a:prstGeom prst="rect">
            <a:avLst/>
          </a:prstGeom>
          <a:solidFill>
            <a:srgbClr val="1877F2"/>
          </a:solidFill>
          <a:ln/>
        </p:spPr>
      </p:sp>
      <p:sp>
        <p:nvSpPr>
          <p:cNvPr id="8" name="Text 6"/>
          <p:cNvSpPr/>
          <p:nvPr/>
        </p:nvSpPr>
        <p:spPr>
          <a:xfrm>
            <a:off x="274320" y="12344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🖼️  Image Ads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169164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877F2"/>
                </a:solidFill>
              </a:rPr>
              <a:t>చిత్రం యాడ్స్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65760" y="20116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Single image with caption &amp; CTA button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200400" y="1234440"/>
            <a:ext cx="274320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200400" y="1234440"/>
            <a:ext cx="2743200" cy="411480"/>
          </a:xfrm>
          <a:prstGeom prst="rect">
            <a:avLst/>
          </a:prstGeom>
          <a:solidFill>
            <a:srgbClr val="1877F2"/>
          </a:solidFill>
          <a:ln/>
        </p:spPr>
      </p:sp>
      <p:sp>
        <p:nvSpPr>
          <p:cNvPr id="13" name="Text 11"/>
          <p:cNvSpPr/>
          <p:nvPr/>
        </p:nvSpPr>
        <p:spPr>
          <a:xfrm>
            <a:off x="3200400" y="12344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🎬  Video Ads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291840" y="169164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877F2"/>
                </a:solidFill>
              </a:rPr>
              <a:t>వీడియో యాడ్స్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291840" y="20116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Engaging short or long video content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126480" y="1234440"/>
            <a:ext cx="274320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126480" y="1234440"/>
            <a:ext cx="2743200" cy="411480"/>
          </a:xfrm>
          <a:prstGeom prst="rect">
            <a:avLst/>
          </a:prstGeom>
          <a:solidFill>
            <a:srgbClr val="1877F2"/>
          </a:solidFill>
          <a:ln/>
        </p:spPr>
      </p:sp>
      <p:sp>
        <p:nvSpPr>
          <p:cNvPr id="18" name="Text 16"/>
          <p:cNvSpPr/>
          <p:nvPr/>
        </p:nvSpPr>
        <p:spPr>
          <a:xfrm>
            <a:off x="6126480" y="12344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🔄  Carousel Ads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217920" y="169164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877F2"/>
                </a:solidFill>
              </a:rPr>
              <a:t>కారోసెల్ యాడ్స్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217920" y="20116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Multiple images/videos in one ad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74320" y="2971800"/>
            <a:ext cx="274320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274320" y="2971800"/>
            <a:ext cx="2743200" cy="411480"/>
          </a:xfrm>
          <a:prstGeom prst="rect">
            <a:avLst/>
          </a:prstGeom>
          <a:solidFill>
            <a:srgbClr val="1877F2"/>
          </a:solidFill>
          <a:ln/>
        </p:spPr>
      </p:sp>
      <p:sp>
        <p:nvSpPr>
          <p:cNvPr id="23" name="Text 21"/>
          <p:cNvSpPr/>
          <p:nvPr/>
        </p:nvSpPr>
        <p:spPr>
          <a:xfrm>
            <a:off x="274320" y="29718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📱  Story Ads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365760" y="34290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877F2"/>
                </a:solidFill>
              </a:rPr>
              <a:t>స్టోరీ యాడ్స్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65760" y="374904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Full screen vertical format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3200400" y="2971800"/>
            <a:ext cx="274320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1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3200400" y="2971800"/>
            <a:ext cx="2743200" cy="411480"/>
          </a:xfrm>
          <a:prstGeom prst="rect">
            <a:avLst/>
          </a:prstGeom>
          <a:solidFill>
            <a:srgbClr val="1877F2"/>
          </a:solidFill>
          <a:ln/>
        </p:spPr>
      </p:sp>
      <p:sp>
        <p:nvSpPr>
          <p:cNvPr id="28" name="Text 26"/>
          <p:cNvSpPr/>
          <p:nvPr/>
        </p:nvSpPr>
        <p:spPr>
          <a:xfrm>
            <a:off x="3200400" y="29718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📋  Lead Gen Ads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3291840" y="34290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877F2"/>
                </a:solidFill>
              </a:rPr>
              <a:t>లీడ్ యాడ్స్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3291840" y="374904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Collect customer info in-app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6126480" y="2971800"/>
            <a:ext cx="274320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1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126480" y="2971800"/>
            <a:ext cx="2743200" cy="411480"/>
          </a:xfrm>
          <a:prstGeom prst="rect">
            <a:avLst/>
          </a:prstGeom>
          <a:solidFill>
            <a:srgbClr val="1877F2"/>
          </a:solidFill>
          <a:ln/>
        </p:spPr>
      </p:sp>
      <p:sp>
        <p:nvSpPr>
          <p:cNvPr id="33" name="Text 31"/>
          <p:cNvSpPr/>
          <p:nvPr/>
        </p:nvSpPr>
        <p:spPr>
          <a:xfrm>
            <a:off x="6126480" y="29718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🎵  Reels Ads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6217920" y="34290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877F2"/>
                </a:solidFill>
              </a:rPr>
              <a:t>రీల్స్ యాడ్స్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6217920" y="374904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Short video in Instagram Reels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1F3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9144000" cy="45720"/>
          </a:xfrm>
          <a:prstGeom prst="rect">
            <a:avLst/>
          </a:prstGeom>
          <a:solidFill>
            <a:srgbClr val="1877F2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73152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Ads Manager లో Campaign ఎలా తయారు చేయాలి?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54864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8899CC"/>
                </a:solidFill>
              </a:rPr>
              <a:t>How to Create a Campaign in Ads Manager?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21208" y="1801368"/>
            <a:ext cx="54864" cy="137160"/>
          </a:xfrm>
          <a:prstGeom prst="rect">
            <a:avLst/>
          </a:prstGeom>
          <a:solidFill>
            <a:srgbClr val="1877F2"/>
          </a:solidFill>
          <a:ln/>
        </p:spPr>
      </p:sp>
      <p:sp>
        <p:nvSpPr>
          <p:cNvPr id="7" name="Shape 5"/>
          <p:cNvSpPr/>
          <p:nvPr/>
        </p:nvSpPr>
        <p:spPr>
          <a:xfrm>
            <a:off x="274320" y="1188720"/>
            <a:ext cx="548640" cy="548640"/>
          </a:xfrm>
          <a:prstGeom prst="ellipse">
            <a:avLst/>
          </a:prstGeom>
          <a:solidFill>
            <a:srgbClr val="1877F2"/>
          </a:solidFill>
          <a:ln/>
        </p:spPr>
      </p:sp>
      <p:sp>
        <p:nvSpPr>
          <p:cNvPr id="8" name="Text 6"/>
          <p:cNvSpPr/>
          <p:nvPr/>
        </p:nvSpPr>
        <p:spPr>
          <a:xfrm>
            <a:off x="274320" y="11887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1005840" y="1143000"/>
            <a:ext cx="7772400" cy="658368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10" name="Shape 8"/>
          <p:cNvSpPr/>
          <p:nvPr/>
        </p:nvSpPr>
        <p:spPr>
          <a:xfrm>
            <a:off x="1005840" y="1143000"/>
            <a:ext cx="64008" cy="658368"/>
          </a:xfrm>
          <a:prstGeom prst="rect">
            <a:avLst/>
          </a:prstGeom>
          <a:solidFill>
            <a:srgbClr val="1877F2"/>
          </a:solidFill>
          <a:ln/>
        </p:spPr>
      </p:sp>
      <p:sp>
        <p:nvSpPr>
          <p:cNvPr id="11" name="Text 9"/>
          <p:cNvSpPr/>
          <p:nvPr/>
        </p:nvSpPr>
        <p:spPr>
          <a:xfrm>
            <a:off x="1170432" y="1179576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332"/>
                </a:solidFill>
              </a:rPr>
              <a:t>Campaign Objective  —  లక్ష్యం ఎంచుకోండి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170432" y="1463040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A99"/>
                </a:solidFill>
              </a:rPr>
              <a:t>Awareness / Traffic / Leads / Sales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21208" y="2569464"/>
            <a:ext cx="54864" cy="137160"/>
          </a:xfrm>
          <a:prstGeom prst="rect">
            <a:avLst/>
          </a:prstGeom>
          <a:solidFill>
            <a:srgbClr val="1877F2"/>
          </a:solidFill>
          <a:ln/>
        </p:spPr>
      </p:sp>
      <p:sp>
        <p:nvSpPr>
          <p:cNvPr id="14" name="Shape 12"/>
          <p:cNvSpPr/>
          <p:nvPr/>
        </p:nvSpPr>
        <p:spPr>
          <a:xfrm>
            <a:off x="274320" y="1956816"/>
            <a:ext cx="548640" cy="548640"/>
          </a:xfrm>
          <a:prstGeom prst="ellipse">
            <a:avLst/>
          </a:prstGeom>
          <a:solidFill>
            <a:srgbClr val="1877F2"/>
          </a:solidFill>
          <a:ln/>
        </p:spPr>
      </p:sp>
      <p:sp>
        <p:nvSpPr>
          <p:cNvPr id="15" name="Text 13"/>
          <p:cNvSpPr/>
          <p:nvPr/>
        </p:nvSpPr>
        <p:spPr>
          <a:xfrm>
            <a:off x="274320" y="19568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1005840" y="1911096"/>
            <a:ext cx="7772400" cy="658368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17" name="Shape 15"/>
          <p:cNvSpPr/>
          <p:nvPr/>
        </p:nvSpPr>
        <p:spPr>
          <a:xfrm>
            <a:off x="1005840" y="1911096"/>
            <a:ext cx="64008" cy="658368"/>
          </a:xfrm>
          <a:prstGeom prst="rect">
            <a:avLst/>
          </a:prstGeom>
          <a:solidFill>
            <a:srgbClr val="1877F2"/>
          </a:solidFill>
          <a:ln/>
        </p:spPr>
      </p:sp>
      <p:sp>
        <p:nvSpPr>
          <p:cNvPr id="18" name="Text 16"/>
          <p:cNvSpPr/>
          <p:nvPr/>
        </p:nvSpPr>
        <p:spPr>
          <a:xfrm>
            <a:off x="1170432" y="194767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332"/>
                </a:solidFill>
              </a:rPr>
              <a:t>Budget &amp; Schedule  —  బడ్జెట్ &amp; షెడ్యూల్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170432" y="2231136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A99"/>
                </a:solidFill>
              </a:rPr>
              <a:t>Daily or Lifetime budget set చేయండి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21208" y="3337560"/>
            <a:ext cx="54864" cy="137160"/>
          </a:xfrm>
          <a:prstGeom prst="rect">
            <a:avLst/>
          </a:prstGeom>
          <a:solidFill>
            <a:srgbClr val="1877F2"/>
          </a:solidFill>
          <a:ln/>
        </p:spPr>
      </p:sp>
      <p:sp>
        <p:nvSpPr>
          <p:cNvPr id="21" name="Shape 19"/>
          <p:cNvSpPr/>
          <p:nvPr/>
        </p:nvSpPr>
        <p:spPr>
          <a:xfrm>
            <a:off x="274320" y="2724912"/>
            <a:ext cx="548640" cy="548640"/>
          </a:xfrm>
          <a:prstGeom prst="ellipse">
            <a:avLst/>
          </a:prstGeom>
          <a:solidFill>
            <a:srgbClr val="1877F2"/>
          </a:solidFill>
          <a:ln/>
        </p:spPr>
      </p:sp>
      <p:sp>
        <p:nvSpPr>
          <p:cNvPr id="22" name="Text 20"/>
          <p:cNvSpPr/>
          <p:nvPr/>
        </p:nvSpPr>
        <p:spPr>
          <a:xfrm>
            <a:off x="274320" y="27249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1005840" y="2679192"/>
            <a:ext cx="7772400" cy="658368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24" name="Shape 22"/>
          <p:cNvSpPr/>
          <p:nvPr/>
        </p:nvSpPr>
        <p:spPr>
          <a:xfrm>
            <a:off x="1005840" y="2679192"/>
            <a:ext cx="64008" cy="658368"/>
          </a:xfrm>
          <a:prstGeom prst="rect">
            <a:avLst/>
          </a:prstGeom>
          <a:solidFill>
            <a:srgbClr val="1877F2"/>
          </a:solidFill>
          <a:ln/>
        </p:spPr>
      </p:sp>
      <p:sp>
        <p:nvSpPr>
          <p:cNvPr id="25" name="Text 23"/>
          <p:cNvSpPr/>
          <p:nvPr/>
        </p:nvSpPr>
        <p:spPr>
          <a:xfrm>
            <a:off x="1170432" y="2715768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332"/>
                </a:solidFill>
              </a:rPr>
              <a:t>Target Audience  —  లక్ష్య ప్రేక్షకులు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1170432" y="299923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A99"/>
                </a:solidFill>
              </a:rPr>
              <a:t>Age, Location, Interests, Behaviors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21208" y="4105656"/>
            <a:ext cx="54864" cy="137160"/>
          </a:xfrm>
          <a:prstGeom prst="rect">
            <a:avLst/>
          </a:prstGeom>
          <a:solidFill>
            <a:srgbClr val="1877F2"/>
          </a:solidFill>
          <a:ln/>
        </p:spPr>
      </p:sp>
      <p:sp>
        <p:nvSpPr>
          <p:cNvPr id="28" name="Shape 26"/>
          <p:cNvSpPr/>
          <p:nvPr/>
        </p:nvSpPr>
        <p:spPr>
          <a:xfrm>
            <a:off x="274320" y="3493008"/>
            <a:ext cx="548640" cy="548640"/>
          </a:xfrm>
          <a:prstGeom prst="ellipse">
            <a:avLst/>
          </a:prstGeom>
          <a:solidFill>
            <a:srgbClr val="1877F2"/>
          </a:solidFill>
          <a:ln/>
        </p:spPr>
      </p:sp>
      <p:sp>
        <p:nvSpPr>
          <p:cNvPr id="29" name="Text 27"/>
          <p:cNvSpPr/>
          <p:nvPr/>
        </p:nvSpPr>
        <p:spPr>
          <a:xfrm>
            <a:off x="274320" y="34930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1005840" y="3447288"/>
            <a:ext cx="7772400" cy="658368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31" name="Shape 29"/>
          <p:cNvSpPr/>
          <p:nvPr/>
        </p:nvSpPr>
        <p:spPr>
          <a:xfrm>
            <a:off x="1005840" y="3447288"/>
            <a:ext cx="64008" cy="658368"/>
          </a:xfrm>
          <a:prstGeom prst="rect">
            <a:avLst/>
          </a:prstGeom>
          <a:solidFill>
            <a:srgbClr val="1877F2"/>
          </a:solidFill>
          <a:ln/>
        </p:spPr>
      </p:sp>
      <p:sp>
        <p:nvSpPr>
          <p:cNvPr id="32" name="Text 30"/>
          <p:cNvSpPr/>
          <p:nvPr/>
        </p:nvSpPr>
        <p:spPr>
          <a:xfrm>
            <a:off x="1170432" y="3483864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332"/>
                </a:solidFill>
              </a:rPr>
              <a:t>Ad Placement  —  యాడ్ స్థానం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1170432" y="3767328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A99"/>
                </a:solidFill>
              </a:rPr>
              <a:t>Facebook, Instagram, Messenger, Audience Network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74320" y="4261104"/>
            <a:ext cx="548640" cy="548640"/>
          </a:xfrm>
          <a:prstGeom prst="ellipse">
            <a:avLst/>
          </a:prstGeom>
          <a:solidFill>
            <a:srgbClr val="1877F2"/>
          </a:solidFill>
          <a:ln/>
        </p:spPr>
      </p:sp>
      <p:sp>
        <p:nvSpPr>
          <p:cNvPr id="35" name="Text 33"/>
          <p:cNvSpPr/>
          <p:nvPr/>
        </p:nvSpPr>
        <p:spPr>
          <a:xfrm>
            <a:off x="274320" y="426110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5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1005840" y="4215384"/>
            <a:ext cx="7772400" cy="658368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37" name="Shape 35"/>
          <p:cNvSpPr/>
          <p:nvPr/>
        </p:nvSpPr>
        <p:spPr>
          <a:xfrm>
            <a:off x="1005840" y="4215384"/>
            <a:ext cx="64008" cy="658368"/>
          </a:xfrm>
          <a:prstGeom prst="rect">
            <a:avLst/>
          </a:prstGeom>
          <a:solidFill>
            <a:srgbClr val="1877F2"/>
          </a:solidFill>
          <a:ln/>
        </p:spPr>
      </p:sp>
      <p:sp>
        <p:nvSpPr>
          <p:cNvPr id="38" name="Text 36"/>
          <p:cNvSpPr/>
          <p:nvPr/>
        </p:nvSpPr>
        <p:spPr>
          <a:xfrm>
            <a:off x="1170432" y="4251960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332"/>
                </a:solidFill>
              </a:rPr>
              <a:t>Ad Creative  —  యాడ్ క్రియేటివ్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1170432" y="4535424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A99"/>
                </a:solidFill>
              </a:rPr>
              <a:t>Image/Video + Headline + Description + CTA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EA43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60120"/>
            <a:ext cx="9144000" cy="45720"/>
          </a:xfrm>
          <a:prstGeom prst="rect">
            <a:avLst/>
          </a:prstGeom>
          <a:solidFill>
            <a:srgbClr val="FBBC05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Module 03  |  Google Ads Fundamentals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65760" y="566928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FD0CC"/>
                </a:solidFill>
              </a:rPr>
              <a:t>గూగుల్ యాడ్స్ ప్రాథమిక అంశాలు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74320" y="1234440"/>
            <a:ext cx="4114800" cy="1600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234440"/>
            <a:ext cx="4114800" cy="457200"/>
          </a:xfrm>
          <a:prstGeom prst="rect">
            <a:avLst/>
          </a:prstGeom>
          <a:solidFill>
            <a:srgbClr val="4285F4"/>
          </a:solidFill>
          <a:ln/>
        </p:spPr>
      </p:sp>
      <p:sp>
        <p:nvSpPr>
          <p:cNvPr id="8" name="Text 6"/>
          <p:cNvSpPr/>
          <p:nvPr/>
        </p:nvSpPr>
        <p:spPr>
          <a:xfrm>
            <a:off x="274320" y="123444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🔍  Search Ads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11480" y="173736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285F4"/>
                </a:solidFill>
              </a:rPr>
              <a:t>సెర్చ్ యాడ్స్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1480" y="2039112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2332"/>
                </a:solidFill>
              </a:rPr>
              <a:t>Google Search results లో కనిపించే text ads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709160" y="1234440"/>
            <a:ext cx="4114800" cy="1600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09160" y="1234440"/>
            <a:ext cx="4114800" cy="457200"/>
          </a:xfrm>
          <a:prstGeom prst="rect">
            <a:avLst/>
          </a:prstGeom>
          <a:solidFill>
            <a:srgbClr val="34A853"/>
          </a:solidFill>
          <a:ln/>
        </p:spPr>
      </p:sp>
      <p:sp>
        <p:nvSpPr>
          <p:cNvPr id="13" name="Text 11"/>
          <p:cNvSpPr/>
          <p:nvPr/>
        </p:nvSpPr>
        <p:spPr>
          <a:xfrm>
            <a:off x="4709160" y="123444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🖥️  Display Ads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846320" y="173736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34A853"/>
                </a:solidFill>
              </a:rPr>
              <a:t>డిస్‌ప్లే యాడ్స్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46320" y="2039112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2332"/>
                </a:solidFill>
              </a:rPr>
              <a:t>Websites &amp; Apps లో banner ads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74320" y="3017520"/>
            <a:ext cx="4114800" cy="1600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274320" y="3017520"/>
            <a:ext cx="4114800" cy="457200"/>
          </a:xfrm>
          <a:prstGeom prst="rect">
            <a:avLst/>
          </a:prstGeom>
          <a:solidFill>
            <a:srgbClr val="EA4335"/>
          </a:solidFill>
          <a:ln/>
        </p:spPr>
      </p:sp>
      <p:sp>
        <p:nvSpPr>
          <p:cNvPr id="18" name="Text 16"/>
          <p:cNvSpPr/>
          <p:nvPr/>
        </p:nvSpPr>
        <p:spPr>
          <a:xfrm>
            <a:off x="274320" y="301752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▶️  YouTube Ads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11480" y="352044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EA4335"/>
                </a:solidFill>
              </a:rPr>
              <a:t>యూట్యూబ్ యాడ్స్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11480" y="3822192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2332"/>
                </a:solidFill>
              </a:rPr>
              <a:t>Video ads before/during YouTube videos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709160" y="3017520"/>
            <a:ext cx="4114800" cy="1600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709160" y="3017520"/>
            <a:ext cx="4114800" cy="457200"/>
          </a:xfrm>
          <a:prstGeom prst="rect">
            <a:avLst/>
          </a:prstGeom>
          <a:solidFill>
            <a:srgbClr val="FBBC05"/>
          </a:solidFill>
          <a:ln/>
        </p:spPr>
      </p:sp>
      <p:sp>
        <p:nvSpPr>
          <p:cNvPr id="23" name="Text 21"/>
          <p:cNvSpPr/>
          <p:nvPr/>
        </p:nvSpPr>
        <p:spPr>
          <a:xfrm>
            <a:off x="4709160" y="301752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🛒  Shopping Ads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4846320" y="352044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FBBC05"/>
                </a:solidFill>
              </a:rPr>
              <a:t>షాపింగ్ యాడ్స్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846320" y="3822192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2332"/>
                </a:solidFill>
              </a:rPr>
              <a:t>Product image + price in search results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9144000" cy="45720"/>
          </a:xfrm>
          <a:prstGeom prst="rect">
            <a:avLst/>
          </a:prstGeom>
          <a:solidFill>
            <a:srgbClr val="FBBC05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Keywords &amp; Bidding Strategies  |  కీవర్డ్స్ &amp; బిడ్డింగ్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74320" y="1097280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2332"/>
                </a:solidFill>
              </a:rPr>
              <a:t>Keyword Match Types  —  కీవర్డ్ మ్యాచ్ రకాలు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4320" y="1572768"/>
            <a:ext cx="2743200" cy="1371600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7" name="Shape 5"/>
          <p:cNvSpPr/>
          <p:nvPr/>
        </p:nvSpPr>
        <p:spPr>
          <a:xfrm>
            <a:off x="274320" y="1572768"/>
            <a:ext cx="2743200" cy="384048"/>
          </a:xfrm>
          <a:prstGeom prst="rect">
            <a:avLst/>
          </a:prstGeom>
          <a:solidFill>
            <a:srgbClr val="34A853"/>
          </a:solidFill>
          <a:ln/>
        </p:spPr>
      </p:sp>
      <p:sp>
        <p:nvSpPr>
          <p:cNvPr id="8" name="Text 6"/>
          <p:cNvSpPr/>
          <p:nvPr/>
        </p:nvSpPr>
        <p:spPr>
          <a:xfrm>
            <a:off x="274320" y="1572768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Broad Match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1993392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34A853"/>
                </a:solidFill>
              </a:rPr>
              <a:t>విస్తృత మ్యాచ్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65760" y="2286000"/>
            <a:ext cx="2560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2332"/>
                </a:solidFill>
              </a:rPr>
              <a:t>Example: shoes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65760" y="2532888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A99"/>
                </a:solidFill>
              </a:rPr>
              <a:t>Most users, less precise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200400" y="1572768"/>
            <a:ext cx="2743200" cy="1371600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13" name="Shape 11"/>
          <p:cNvSpPr/>
          <p:nvPr/>
        </p:nvSpPr>
        <p:spPr>
          <a:xfrm>
            <a:off x="3200400" y="1572768"/>
            <a:ext cx="2743200" cy="384048"/>
          </a:xfrm>
          <a:prstGeom prst="rect">
            <a:avLst/>
          </a:prstGeom>
          <a:solidFill>
            <a:srgbClr val="4285F4"/>
          </a:solidFill>
          <a:ln/>
        </p:spPr>
      </p:sp>
      <p:sp>
        <p:nvSpPr>
          <p:cNvPr id="14" name="Text 12"/>
          <p:cNvSpPr/>
          <p:nvPr/>
        </p:nvSpPr>
        <p:spPr>
          <a:xfrm>
            <a:off x="3200400" y="1572768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Phrase Match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291840" y="1993392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4285F4"/>
                </a:solidFill>
              </a:rPr>
              <a:t>వాక్య మ్యాచ్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291840" y="2286000"/>
            <a:ext cx="2560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2332"/>
                </a:solidFill>
              </a:rPr>
              <a:t>Example: "running shoes"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291840" y="2532888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A99"/>
                </a:solidFill>
              </a:rPr>
              <a:t>Related searches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126480" y="1572768"/>
            <a:ext cx="2743200" cy="1371600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19" name="Shape 17"/>
          <p:cNvSpPr/>
          <p:nvPr/>
        </p:nvSpPr>
        <p:spPr>
          <a:xfrm>
            <a:off x="6126480" y="1572768"/>
            <a:ext cx="2743200" cy="384048"/>
          </a:xfrm>
          <a:prstGeom prst="rect">
            <a:avLst/>
          </a:prstGeom>
          <a:solidFill>
            <a:srgbClr val="EA4335"/>
          </a:solidFill>
          <a:ln/>
        </p:spPr>
      </p:sp>
      <p:sp>
        <p:nvSpPr>
          <p:cNvPr id="20" name="Text 18"/>
          <p:cNvSpPr/>
          <p:nvPr/>
        </p:nvSpPr>
        <p:spPr>
          <a:xfrm>
            <a:off x="6126480" y="1572768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Exact Match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217920" y="1993392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EA4335"/>
                </a:solidFill>
              </a:rPr>
              <a:t>ఖచ్చిత మ్యాచ్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217920" y="2286000"/>
            <a:ext cx="2560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2332"/>
                </a:solidFill>
              </a:rPr>
              <a:t>Example: [buy red shoes]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217920" y="2532888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A99"/>
                </a:solidFill>
              </a:rPr>
              <a:t>Exact query only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274320" y="3127248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2332"/>
                </a:solidFill>
              </a:rPr>
              <a:t>Bidding Strategies  —  బిడ్డింగ్ వ్యూహాలు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274320" y="3547872"/>
            <a:ext cx="4114800" cy="502920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26" name="Shape 24"/>
          <p:cNvSpPr/>
          <p:nvPr/>
        </p:nvSpPr>
        <p:spPr>
          <a:xfrm>
            <a:off x="274320" y="3547872"/>
            <a:ext cx="54864" cy="502920"/>
          </a:xfrm>
          <a:prstGeom prst="rect">
            <a:avLst/>
          </a:prstGeom>
          <a:solidFill>
            <a:srgbClr val="4285F4"/>
          </a:solidFill>
          <a:ln/>
        </p:spPr>
      </p:sp>
      <p:sp>
        <p:nvSpPr>
          <p:cNvPr id="27" name="Text 25"/>
          <p:cNvSpPr/>
          <p:nvPr/>
        </p:nvSpPr>
        <p:spPr>
          <a:xfrm>
            <a:off x="429768" y="3575304"/>
            <a:ext cx="2560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2332"/>
                </a:solidFill>
              </a:rPr>
              <a:t>CPC (Cost Per Click)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29768" y="3822192"/>
            <a:ext cx="3840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A99"/>
                </a:solidFill>
              </a:rPr>
              <a:t>క్లిక్‌కు ఖర్చు — ప్రతి క్లిక్‌కు చెల్లించండి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709160" y="3547872"/>
            <a:ext cx="4114800" cy="502920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30" name="Shape 28"/>
          <p:cNvSpPr/>
          <p:nvPr/>
        </p:nvSpPr>
        <p:spPr>
          <a:xfrm>
            <a:off x="4709160" y="3547872"/>
            <a:ext cx="54864" cy="502920"/>
          </a:xfrm>
          <a:prstGeom prst="rect">
            <a:avLst/>
          </a:prstGeom>
          <a:solidFill>
            <a:srgbClr val="4285F4"/>
          </a:solidFill>
          <a:ln/>
        </p:spPr>
      </p:sp>
      <p:sp>
        <p:nvSpPr>
          <p:cNvPr id="31" name="Text 29"/>
          <p:cNvSpPr/>
          <p:nvPr/>
        </p:nvSpPr>
        <p:spPr>
          <a:xfrm>
            <a:off x="4864608" y="3575304"/>
            <a:ext cx="2560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2332"/>
                </a:solidFill>
              </a:rPr>
              <a:t>CPM (Cost Per 1000 Imp.)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4864608" y="3822192"/>
            <a:ext cx="3840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A99"/>
                </a:solidFill>
              </a:rPr>
              <a:t>1000 impressions కు — Brand awareness కోసం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274320" y="4142232"/>
            <a:ext cx="4114800" cy="502920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34" name="Shape 32"/>
          <p:cNvSpPr/>
          <p:nvPr/>
        </p:nvSpPr>
        <p:spPr>
          <a:xfrm>
            <a:off x="274320" y="4142232"/>
            <a:ext cx="54864" cy="502920"/>
          </a:xfrm>
          <a:prstGeom prst="rect">
            <a:avLst/>
          </a:prstGeom>
          <a:solidFill>
            <a:srgbClr val="4285F4"/>
          </a:solidFill>
          <a:ln/>
        </p:spPr>
      </p:sp>
      <p:sp>
        <p:nvSpPr>
          <p:cNvPr id="35" name="Text 33"/>
          <p:cNvSpPr/>
          <p:nvPr/>
        </p:nvSpPr>
        <p:spPr>
          <a:xfrm>
            <a:off x="429768" y="4169664"/>
            <a:ext cx="2560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2332"/>
                </a:solidFill>
              </a:rPr>
              <a:t>CPA (Cost Per Acquisition)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429768" y="4416552"/>
            <a:ext cx="3840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A99"/>
                </a:solidFill>
              </a:rPr>
              <a:t>రిజల్ట్‌కు ఖర్చు — Conversion goal సాధించండి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4709160" y="4142232"/>
            <a:ext cx="4114800" cy="502920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38" name="Shape 36"/>
          <p:cNvSpPr/>
          <p:nvPr/>
        </p:nvSpPr>
        <p:spPr>
          <a:xfrm>
            <a:off x="4709160" y="4142232"/>
            <a:ext cx="54864" cy="502920"/>
          </a:xfrm>
          <a:prstGeom prst="rect">
            <a:avLst/>
          </a:prstGeom>
          <a:solidFill>
            <a:srgbClr val="4285F4"/>
          </a:solidFill>
          <a:ln/>
        </p:spPr>
      </p:sp>
      <p:sp>
        <p:nvSpPr>
          <p:cNvPr id="39" name="Text 37"/>
          <p:cNvSpPr/>
          <p:nvPr/>
        </p:nvSpPr>
        <p:spPr>
          <a:xfrm>
            <a:off x="4864608" y="4169664"/>
            <a:ext cx="2560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2332"/>
                </a:solidFill>
              </a:rPr>
              <a:t>ROAS (Return on Ad Spend)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4864608" y="4416552"/>
            <a:ext cx="3840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A99"/>
                </a:solidFill>
              </a:rPr>
              <a:t>పెట్టుబడిపై రాబడి — Revenue-focused strategy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FD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D5C2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9144000" cy="45720"/>
          </a:xfrm>
          <a:prstGeom prst="rect">
            <a:avLst/>
          </a:prstGeom>
          <a:solidFill>
            <a:srgbClr val="34A853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Audience Targeting  |  లక్ష్య ప్రేక్షకులను ఎంచుకోవడం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1097280"/>
            <a:ext cx="4114800" cy="457200"/>
          </a:xfrm>
          <a:prstGeom prst="rect">
            <a:avLst/>
          </a:prstGeom>
          <a:solidFill>
            <a:srgbClr val="1877F2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109728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📘  Meta Ads Targeting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74320" y="1645920"/>
            <a:ext cx="4114800" cy="43891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411480" y="1645920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🎯  Demographics — వయస్సు, లింగం, స్థానం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74320" y="2157984"/>
            <a:ext cx="4114800" cy="438912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10" name="Text 8"/>
          <p:cNvSpPr/>
          <p:nvPr/>
        </p:nvSpPr>
        <p:spPr>
          <a:xfrm>
            <a:off x="411480" y="2157984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❤️  Interests — అభిరుచులు (Sports, Food, Tech)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274320" y="2670048"/>
            <a:ext cx="4114800" cy="43891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411480" y="2670048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📊  Behaviors — కొనుగోలు అలవాట్లు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74320" y="3182112"/>
            <a:ext cx="4114800" cy="438912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14" name="Text 12"/>
          <p:cNvSpPr/>
          <p:nvPr/>
        </p:nvSpPr>
        <p:spPr>
          <a:xfrm>
            <a:off x="411480" y="3182112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🔁  Lookalike Audiences — మీలాంటి వారు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74320" y="3694176"/>
            <a:ext cx="4114800" cy="43891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411480" y="3694176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📋  Custom Audiences — మీ customer list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74320" y="4206240"/>
            <a:ext cx="4114800" cy="438912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18" name="Text 16"/>
          <p:cNvSpPr/>
          <p:nvPr/>
        </p:nvSpPr>
        <p:spPr>
          <a:xfrm>
            <a:off x="411480" y="4206240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🔍  Retargeting — వెబ్‌సైట్ సందర్శకులు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754880" y="1097280"/>
            <a:ext cx="4114800" cy="457200"/>
          </a:xfrm>
          <a:prstGeom prst="rect">
            <a:avLst/>
          </a:prstGeom>
          <a:solidFill>
            <a:srgbClr val="EA4335"/>
          </a:solidFill>
          <a:ln/>
        </p:spPr>
      </p:sp>
      <p:sp>
        <p:nvSpPr>
          <p:cNvPr id="20" name="Text 18"/>
          <p:cNvSpPr/>
          <p:nvPr/>
        </p:nvSpPr>
        <p:spPr>
          <a:xfrm>
            <a:off x="4754880" y="109728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🔴  Google Ads Targeting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754880" y="1645920"/>
            <a:ext cx="4114800" cy="43891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4892040" y="1645920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🔍  Keywords — వినియోగదారులు శోధించేవి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754880" y="2157984"/>
            <a:ext cx="4114800" cy="438912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2157984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🌐  Topics — వెబ్‌సైట్ విభాగాలు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754880" y="2670048"/>
            <a:ext cx="4114800" cy="43891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4892040" y="2670048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👤  In-Market Audiences — కొనాలని ఉన్నవారు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754880" y="3182112"/>
            <a:ext cx="4114800" cy="438912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28" name="Text 26"/>
          <p:cNvSpPr/>
          <p:nvPr/>
        </p:nvSpPr>
        <p:spPr>
          <a:xfrm>
            <a:off x="4892040" y="3182112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📍  Geographic — నగరం / రాష్ట్రం / దేశం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754880" y="3694176"/>
            <a:ext cx="4114800" cy="43891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3694176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📱  Device Targeting — Mobile / Desktop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4754880" y="4206240"/>
            <a:ext cx="4114800" cy="438912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32" name="Text 30"/>
          <p:cNvSpPr/>
          <p:nvPr/>
        </p:nvSpPr>
        <p:spPr>
          <a:xfrm>
            <a:off x="4892040" y="4206240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🕐  Time Targeting — రోజు / వారం సమయాలు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4544568" y="1005840"/>
            <a:ext cx="54864" cy="3931920"/>
          </a:xfrm>
          <a:prstGeom prst="rect">
            <a:avLst/>
          </a:prstGeom>
          <a:solidFill>
            <a:srgbClr val="E8EDF5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9144000" cy="45720"/>
          </a:xfrm>
          <a:prstGeom prst="rect">
            <a:avLst/>
          </a:prstGeom>
          <a:solidFill>
            <a:srgbClr val="FF9A3C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Meta Ads vs Google Ads  |  తేడాలు &amp; సారూప్యాలు</a:t>
            </a:r>
            <a:endParaRPr lang="en-US" sz="2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74320" y="1078992"/>
          <a:ext cx="8595360" cy="3840480"/>
        </p:xfrm>
        <a:graphic>
          <a:graphicData uri="http://schemas.openxmlformats.org/drawingml/2006/table">
            <a:tbl>
              <a:tblPr/>
              <a:tblGrid>
                <a:gridCol w="2194560"/>
                <a:gridCol w="3200400"/>
                <a:gridCol w="320040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అంశం / Factor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374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📘 Meta Ads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77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🔴 Google Ads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433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332"/>
                          </a:solidFill>
                        </a:rPr>
                        <a:t>Platform / వేదిక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332"/>
                          </a:solidFill>
                        </a:rPr>
                        <a:t>Facebook, Instagram, WhatsApp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332"/>
                          </a:solidFill>
                        </a:rPr>
                        <a:t>Search, YouTube, Display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332"/>
                          </a:solidFill>
                        </a:rPr>
                        <a:t>Intent Type / లక్ష్యం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332"/>
                          </a:solidFill>
                        </a:rPr>
                        <a:t>Interest-based (Passive)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332"/>
                          </a:solidFill>
                        </a:rPr>
                        <a:t>Intent-based (Active)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332"/>
                          </a:solidFill>
                        </a:rPr>
                        <a:t>Best For / సరైనది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332"/>
                          </a:solidFill>
                        </a:rPr>
                        <a:t>Brand awareness, B2C products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332"/>
                          </a:solidFill>
                        </a:rPr>
                        <a:t>High-intent buyers, local business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332"/>
                          </a:solidFill>
                        </a:rPr>
                        <a:t>Audience / ప్రేక్షకులు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332"/>
                          </a:solidFill>
                        </a:rPr>
                        <a:t>Demographics &amp; Interests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332"/>
                          </a:solidFill>
                        </a:rPr>
                        <a:t>Keywords &amp; Search terms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332"/>
                          </a:solidFill>
                        </a:rPr>
                        <a:t>Ad Format / ఫార్మాట్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332"/>
                          </a:solidFill>
                        </a:rPr>
                        <a:t>Image, Video, Story, Reel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332"/>
                          </a:solidFill>
                        </a:rPr>
                        <a:t>Text, Image, Video, Shopping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332"/>
                          </a:solidFill>
                        </a:rPr>
                        <a:t>Avg CPC (India) / సగటు ఖర్చు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332"/>
                          </a:solidFill>
                        </a:rPr>
                        <a:t>₹2 – ₹25 per click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332"/>
                          </a:solidFill>
                        </a:rPr>
                        <a:t>₹5 – ₹80 per click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332"/>
                          </a:solidFill>
                        </a:rPr>
                        <a:t>Tracking / ట్రాకింగ్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332"/>
                          </a:solidFill>
                        </a:rPr>
                        <a:t>Meta Pixel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332"/>
                          </a:solidFill>
                        </a:rPr>
                        <a:t>Google Tag Manager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7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7C2D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9144000" cy="45720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Campaign Optimization Tips  |  క్యాంపెయిన్ మెరుగుపరచడం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274320" y="1097280"/>
            <a:ext cx="2743200" cy="16916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097280"/>
            <a:ext cx="2743200" cy="502920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7" name="Text 5"/>
          <p:cNvSpPr/>
          <p:nvPr/>
        </p:nvSpPr>
        <p:spPr>
          <a:xfrm>
            <a:off x="274320" y="109728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🧪  A/B Testing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84048" y="1645920"/>
            <a:ext cx="25237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FF6B00"/>
                </a:solidFill>
              </a:rPr>
              <a:t>A/B పరీక్షించడం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384048" y="1965960"/>
            <a:ext cx="252374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రెండు వేర్వేరు creatives పోల్చండి — విజేత ad ని నడపండి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200400" y="1097280"/>
            <a:ext cx="2743200" cy="16916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200400" y="1097280"/>
            <a:ext cx="2743200" cy="502920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12" name="Text 10"/>
          <p:cNvSpPr/>
          <p:nvPr/>
        </p:nvSpPr>
        <p:spPr>
          <a:xfrm>
            <a:off x="3200400" y="109728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📉  Lower CPC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310128" y="1645920"/>
            <a:ext cx="25237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FF6B00"/>
                </a:solidFill>
              </a:rPr>
              <a:t>CPC తగ్గించడం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310128" y="1965960"/>
            <a:ext cx="252374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Quality Score పెంచండి, negative keywords add చేయండి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126480" y="1097280"/>
            <a:ext cx="2743200" cy="16916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126480" y="1097280"/>
            <a:ext cx="2743200" cy="502920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17" name="Text 15"/>
          <p:cNvSpPr/>
          <p:nvPr/>
        </p:nvSpPr>
        <p:spPr>
          <a:xfrm>
            <a:off x="6126480" y="109728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🎯  Retargeting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236208" y="1645920"/>
            <a:ext cx="25237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FF6B00"/>
                </a:solidFill>
              </a:rPr>
              <a:t>రీటార్గెటింగ్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236208" y="1965960"/>
            <a:ext cx="252374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మీ వెబ్‌సైట్ visit చేసినవారికి మళ్ళీ ad చూపించండి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74320" y="2971800"/>
            <a:ext cx="2743200" cy="16916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274320" y="2971800"/>
            <a:ext cx="2743200" cy="502920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22" name="Text 20"/>
          <p:cNvSpPr/>
          <p:nvPr/>
        </p:nvSpPr>
        <p:spPr>
          <a:xfrm>
            <a:off x="274320" y="297180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📊  Track Conversions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84048" y="3520440"/>
            <a:ext cx="25237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FF6B00"/>
                </a:solidFill>
              </a:rPr>
              <a:t>కన్వర్షన్ ట్రాక్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84048" y="3840480"/>
            <a:ext cx="252374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Pixel &amp; Google Tag install చేయండి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3200400" y="2971800"/>
            <a:ext cx="2743200" cy="16916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3200400" y="2971800"/>
            <a:ext cx="2743200" cy="502920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27" name="Text 25"/>
          <p:cNvSpPr/>
          <p:nvPr/>
        </p:nvSpPr>
        <p:spPr>
          <a:xfrm>
            <a:off x="3200400" y="297180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💰  Budget Scaling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3310128" y="3520440"/>
            <a:ext cx="25237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FF6B00"/>
                </a:solidFill>
              </a:rPr>
              <a:t>బడ్జెట్ పెంచడం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3310128" y="3840480"/>
            <a:ext cx="252374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మంచి ROAS వస్తే 20% చొప్పున budget పెంచండి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6126480" y="2971800"/>
            <a:ext cx="2743200" cy="16916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6126480" y="2971800"/>
            <a:ext cx="2743200" cy="502920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32" name="Text 30"/>
          <p:cNvSpPr/>
          <p:nvPr/>
        </p:nvSpPr>
        <p:spPr>
          <a:xfrm>
            <a:off x="6126480" y="297180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⏱️  Ad Scheduling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6236208" y="3520440"/>
            <a:ext cx="25237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FF6B00"/>
                </a:solidFill>
              </a:rPr>
              <a:t>సమయ నిర్వహణ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6236208" y="3840480"/>
            <a:ext cx="252374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332"/>
                </a:solidFill>
              </a:rPr>
              <a:t>మీ audience active ఉన్న సమయాలలో మాత్రమే run చేయండి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0A4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9144000" cy="45720"/>
          </a:xfrm>
          <a:prstGeom prst="rect">
            <a:avLst/>
          </a:prstGeom>
          <a:solidFill>
            <a:srgbClr val="FFB800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Analytics &amp; Reporting  |  విశ్లేషణ &amp; నివేదికలు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1097280"/>
            <a:ext cx="4114800" cy="1371600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1097280"/>
            <a:ext cx="64008" cy="1371600"/>
          </a:xfrm>
          <a:prstGeom prst="rect">
            <a:avLst/>
          </a:prstGeom>
          <a:solidFill>
            <a:srgbClr val="6B21A8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170432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6B21A8"/>
                </a:solidFill>
              </a:rPr>
              <a:t>CTR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457200" y="1645920"/>
            <a:ext cx="3749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2332"/>
                </a:solidFill>
              </a:rPr>
              <a:t>Click Through Rate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1901952"/>
            <a:ext cx="3749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21A8"/>
                </a:solidFill>
              </a:rPr>
              <a:t>క్లిక్ రేటు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2148840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A99"/>
                </a:solidFill>
              </a:rPr>
              <a:t>Formula: Clicks ÷ Impressions × 100  |  Good: &gt;2%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709160" y="1097280"/>
            <a:ext cx="4114800" cy="1371600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12" name="Shape 10"/>
          <p:cNvSpPr/>
          <p:nvPr/>
        </p:nvSpPr>
        <p:spPr>
          <a:xfrm>
            <a:off x="4709160" y="1097280"/>
            <a:ext cx="64008" cy="1371600"/>
          </a:xfrm>
          <a:prstGeom prst="rect">
            <a:avLst/>
          </a:prstGeom>
          <a:solidFill>
            <a:srgbClr val="6B21A8"/>
          </a:solidFill>
          <a:ln/>
        </p:spPr>
      </p:sp>
      <p:sp>
        <p:nvSpPr>
          <p:cNvPr id="13" name="Text 11"/>
          <p:cNvSpPr/>
          <p:nvPr/>
        </p:nvSpPr>
        <p:spPr>
          <a:xfrm>
            <a:off x="4892040" y="1170432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6B21A8"/>
                </a:solidFill>
              </a:rPr>
              <a:t>CPC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4892040" y="1645920"/>
            <a:ext cx="3749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2332"/>
                </a:solidFill>
              </a:rPr>
              <a:t>Cost Per Click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92040" y="1901952"/>
            <a:ext cx="3749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21A8"/>
                </a:solidFill>
              </a:rPr>
              <a:t>క్లిక్‌కు ఖర్చు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892040" y="2148840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A99"/>
                </a:solidFill>
              </a:rPr>
              <a:t>Formula: Total Spend ÷ Total Clicks  |  Good: Lower is better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274320" y="2651760"/>
            <a:ext cx="4114800" cy="1371600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18" name="Shape 16"/>
          <p:cNvSpPr/>
          <p:nvPr/>
        </p:nvSpPr>
        <p:spPr>
          <a:xfrm>
            <a:off x="274320" y="2651760"/>
            <a:ext cx="64008" cy="1371600"/>
          </a:xfrm>
          <a:prstGeom prst="rect">
            <a:avLst/>
          </a:prstGeom>
          <a:solidFill>
            <a:srgbClr val="6B21A8"/>
          </a:solidFill>
          <a:ln/>
        </p:spPr>
      </p:sp>
      <p:sp>
        <p:nvSpPr>
          <p:cNvPr id="19" name="Text 17"/>
          <p:cNvSpPr/>
          <p:nvPr/>
        </p:nvSpPr>
        <p:spPr>
          <a:xfrm>
            <a:off x="457200" y="2724912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6B21A8"/>
                </a:solidFill>
              </a:rPr>
              <a:t>CPA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457200" y="3200400"/>
            <a:ext cx="3749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2332"/>
                </a:solidFill>
              </a:rPr>
              <a:t>Cost Per Acquisition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7200" y="3456432"/>
            <a:ext cx="3749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21A8"/>
                </a:solidFill>
              </a:rPr>
              <a:t>కొనుగోలుకు ఖర్చు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57200" y="3703320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A99"/>
                </a:solidFill>
              </a:rPr>
              <a:t>Formula: Spend ÷ Conversions  |  Good: &lt; Revenue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709160" y="2651760"/>
            <a:ext cx="4114800" cy="1371600"/>
          </a:xfrm>
          <a:prstGeom prst="rect">
            <a:avLst/>
          </a:prstGeom>
          <a:solidFill>
            <a:srgbClr val="F4F6FA"/>
          </a:solidFill>
          <a:ln/>
        </p:spPr>
      </p:sp>
      <p:sp>
        <p:nvSpPr>
          <p:cNvPr id="24" name="Shape 22"/>
          <p:cNvSpPr/>
          <p:nvPr/>
        </p:nvSpPr>
        <p:spPr>
          <a:xfrm>
            <a:off x="4709160" y="2651760"/>
            <a:ext cx="64008" cy="1371600"/>
          </a:xfrm>
          <a:prstGeom prst="rect">
            <a:avLst/>
          </a:prstGeom>
          <a:solidFill>
            <a:srgbClr val="6B21A8"/>
          </a:solidFill>
          <a:ln/>
        </p:spPr>
      </p:sp>
      <p:sp>
        <p:nvSpPr>
          <p:cNvPr id="25" name="Text 23"/>
          <p:cNvSpPr/>
          <p:nvPr/>
        </p:nvSpPr>
        <p:spPr>
          <a:xfrm>
            <a:off x="4892040" y="2724912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6B21A8"/>
                </a:solidFill>
              </a:rPr>
              <a:t>ROAS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4892040" y="3200400"/>
            <a:ext cx="3749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2332"/>
                </a:solidFill>
              </a:rPr>
              <a:t>Return on Ad Spend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892040" y="3456432"/>
            <a:ext cx="3749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21A8"/>
                </a:solidFill>
              </a:rPr>
              <a:t>యాడ్ పెట్టుబడి రాబడి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892040" y="3703320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A99"/>
                </a:solidFill>
              </a:rPr>
              <a:t>Formula: Revenue ÷ Ad Spend  |  Good: &gt;4x ideal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274320" y="4315968"/>
            <a:ext cx="8595360" cy="548640"/>
          </a:xfrm>
          <a:prstGeom prst="rect">
            <a:avLst/>
          </a:prstGeom>
          <a:solidFill>
            <a:srgbClr val="F3E8F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21A8"/>
                </a:solidFill>
              </a:rPr>
              <a:t>💡 Meta Ads Manager &amp; Google Ads Dashboard లో ఈ metrics నిత్యం చెక్ చేయండి!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164592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30-Day Learning Roadmap  |  30 రోజుల అభ్యాస ప్రణాళిక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65760" y="7315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A99"/>
                </a:solidFill>
              </a:rPr>
              <a:t>మీరు ఈ కోర్సులో ఏమి నేర్చుకుంటారు?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274320" y="1234440"/>
            <a:ext cx="1993392" cy="3657600"/>
          </a:xfrm>
          <a:prstGeom prst="rect">
            <a:avLst/>
          </a:prstGeom>
          <a:solidFill>
            <a:srgbClr val="0D1F3C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1234440"/>
            <a:ext cx="1993392" cy="73152"/>
          </a:xfrm>
          <a:prstGeom prst="rect">
            <a:avLst/>
          </a:prstGeom>
          <a:solidFill>
            <a:srgbClr val="1877F2"/>
          </a:solidFill>
          <a:ln/>
        </p:spPr>
      </p:sp>
      <p:sp>
        <p:nvSpPr>
          <p:cNvPr id="7" name="Shape 5"/>
          <p:cNvSpPr/>
          <p:nvPr/>
        </p:nvSpPr>
        <p:spPr>
          <a:xfrm>
            <a:off x="813816" y="1371600"/>
            <a:ext cx="914400" cy="914400"/>
          </a:xfrm>
          <a:prstGeom prst="ellipse">
            <a:avLst/>
          </a:prstGeom>
          <a:solidFill>
            <a:srgbClr val="1877F2"/>
          </a:solidFill>
          <a:ln/>
        </p:spPr>
      </p:sp>
      <p:sp>
        <p:nvSpPr>
          <p:cNvPr id="8" name="Text 6"/>
          <p:cNvSpPr/>
          <p:nvPr/>
        </p:nvSpPr>
        <p:spPr>
          <a:xfrm>
            <a:off x="813816" y="13716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W1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274320" y="2377440"/>
            <a:ext cx="1993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877F2"/>
                </a:solidFill>
              </a:rPr>
              <a:t>Days 1–7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74320" y="2624328"/>
            <a:ext cx="199339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Foundation &amp; Setup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4320" y="3008376"/>
            <a:ext cx="1993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B7A99"/>
                </a:solidFill>
              </a:rPr>
              <a:t>పునాది &amp; సెటప్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65760" y="3410712"/>
            <a:ext cx="1810512" cy="365760"/>
          </a:xfrm>
          <a:prstGeom prst="rect">
            <a:avLst/>
          </a:prstGeom>
          <a:solidFill>
            <a:srgbClr val="162A4A"/>
          </a:solidFill>
          <a:ln/>
        </p:spPr>
      </p:sp>
      <p:sp>
        <p:nvSpPr>
          <p:cNvPr id="13" name="Shape 11"/>
          <p:cNvSpPr/>
          <p:nvPr/>
        </p:nvSpPr>
        <p:spPr>
          <a:xfrm>
            <a:off x="402336" y="3465576"/>
            <a:ext cx="182880" cy="182880"/>
          </a:xfrm>
          <a:prstGeom prst="ellipse">
            <a:avLst/>
          </a:prstGeom>
          <a:solidFill>
            <a:srgbClr val="1877F2"/>
          </a:solidFill>
          <a:ln/>
        </p:spPr>
      </p:sp>
      <p:sp>
        <p:nvSpPr>
          <p:cNvPr id="14" name="Text 12"/>
          <p:cNvSpPr/>
          <p:nvPr/>
        </p:nvSpPr>
        <p:spPr>
          <a:xfrm>
            <a:off x="621792" y="3410712"/>
            <a:ext cx="15727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4D0E8"/>
                </a:solidFill>
              </a:rPr>
              <a:t>Digital Marketing basics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365760" y="3849624"/>
            <a:ext cx="1810512" cy="365760"/>
          </a:xfrm>
          <a:prstGeom prst="rect">
            <a:avLst/>
          </a:prstGeom>
          <a:solidFill>
            <a:srgbClr val="162A4A"/>
          </a:solidFill>
          <a:ln/>
        </p:spPr>
      </p:sp>
      <p:sp>
        <p:nvSpPr>
          <p:cNvPr id="16" name="Shape 14"/>
          <p:cNvSpPr/>
          <p:nvPr/>
        </p:nvSpPr>
        <p:spPr>
          <a:xfrm>
            <a:off x="402336" y="3904488"/>
            <a:ext cx="182880" cy="182880"/>
          </a:xfrm>
          <a:prstGeom prst="ellipse">
            <a:avLst/>
          </a:prstGeom>
          <a:solidFill>
            <a:srgbClr val="1877F2"/>
          </a:solidFill>
          <a:ln/>
        </p:spPr>
      </p:sp>
      <p:sp>
        <p:nvSpPr>
          <p:cNvPr id="17" name="Text 15"/>
          <p:cNvSpPr/>
          <p:nvPr/>
        </p:nvSpPr>
        <p:spPr>
          <a:xfrm>
            <a:off x="621792" y="3849624"/>
            <a:ext cx="15727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4D0E8"/>
                </a:solidFill>
              </a:rPr>
              <a:t>Account creation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365760" y="4288536"/>
            <a:ext cx="1810512" cy="365760"/>
          </a:xfrm>
          <a:prstGeom prst="rect">
            <a:avLst/>
          </a:prstGeom>
          <a:solidFill>
            <a:srgbClr val="162A4A"/>
          </a:solidFill>
          <a:ln/>
        </p:spPr>
      </p:sp>
      <p:sp>
        <p:nvSpPr>
          <p:cNvPr id="19" name="Shape 17"/>
          <p:cNvSpPr/>
          <p:nvPr/>
        </p:nvSpPr>
        <p:spPr>
          <a:xfrm>
            <a:off x="402336" y="4343400"/>
            <a:ext cx="182880" cy="182880"/>
          </a:xfrm>
          <a:prstGeom prst="ellipse">
            <a:avLst/>
          </a:prstGeom>
          <a:solidFill>
            <a:srgbClr val="1877F2"/>
          </a:solidFill>
          <a:ln/>
        </p:spPr>
      </p:sp>
      <p:sp>
        <p:nvSpPr>
          <p:cNvPr id="20" name="Text 18"/>
          <p:cNvSpPr/>
          <p:nvPr/>
        </p:nvSpPr>
        <p:spPr>
          <a:xfrm>
            <a:off x="621792" y="4288536"/>
            <a:ext cx="15727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4D0E8"/>
                </a:solidFill>
              </a:rPr>
              <a:t>Business Manager setup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2450592" y="1234440"/>
            <a:ext cx="1993392" cy="3657600"/>
          </a:xfrm>
          <a:prstGeom prst="rect">
            <a:avLst/>
          </a:prstGeom>
          <a:solidFill>
            <a:srgbClr val="0D1F3C"/>
          </a:solidFill>
          <a:ln/>
        </p:spPr>
      </p:sp>
      <p:sp>
        <p:nvSpPr>
          <p:cNvPr id="22" name="Shape 20"/>
          <p:cNvSpPr/>
          <p:nvPr/>
        </p:nvSpPr>
        <p:spPr>
          <a:xfrm>
            <a:off x="2450592" y="1234440"/>
            <a:ext cx="1993392" cy="73152"/>
          </a:xfrm>
          <a:prstGeom prst="rect">
            <a:avLst/>
          </a:prstGeom>
          <a:solidFill>
            <a:srgbClr val="6E3AE3"/>
          </a:solidFill>
          <a:ln/>
        </p:spPr>
      </p:sp>
      <p:sp>
        <p:nvSpPr>
          <p:cNvPr id="23" name="Shape 21"/>
          <p:cNvSpPr/>
          <p:nvPr/>
        </p:nvSpPr>
        <p:spPr>
          <a:xfrm>
            <a:off x="2990088" y="1371600"/>
            <a:ext cx="914400" cy="914400"/>
          </a:xfrm>
          <a:prstGeom prst="ellipse">
            <a:avLst/>
          </a:prstGeom>
          <a:solidFill>
            <a:srgbClr val="6E3AE3"/>
          </a:solidFill>
          <a:ln/>
        </p:spPr>
      </p:sp>
      <p:sp>
        <p:nvSpPr>
          <p:cNvPr id="24" name="Text 22"/>
          <p:cNvSpPr/>
          <p:nvPr/>
        </p:nvSpPr>
        <p:spPr>
          <a:xfrm>
            <a:off x="2990088" y="13716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W2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2450592" y="2377440"/>
            <a:ext cx="1993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E3AE3"/>
                </a:solidFill>
              </a:rPr>
              <a:t>Days 8–14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2450592" y="2624328"/>
            <a:ext cx="199339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Meta Ads Mastery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2450592" y="3008376"/>
            <a:ext cx="1993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B7A99"/>
                </a:solidFill>
              </a:rPr>
              <a:t>మెటా యాడ్స్ నైపుణ్యం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2542032" y="3410712"/>
            <a:ext cx="1810512" cy="365760"/>
          </a:xfrm>
          <a:prstGeom prst="rect">
            <a:avLst/>
          </a:prstGeom>
          <a:solidFill>
            <a:srgbClr val="162A4A"/>
          </a:solidFill>
          <a:ln/>
        </p:spPr>
      </p:sp>
      <p:sp>
        <p:nvSpPr>
          <p:cNvPr id="29" name="Shape 27"/>
          <p:cNvSpPr/>
          <p:nvPr/>
        </p:nvSpPr>
        <p:spPr>
          <a:xfrm>
            <a:off x="2578608" y="3465576"/>
            <a:ext cx="182880" cy="182880"/>
          </a:xfrm>
          <a:prstGeom prst="ellipse">
            <a:avLst/>
          </a:prstGeom>
          <a:solidFill>
            <a:srgbClr val="6E3AE3"/>
          </a:solidFill>
          <a:ln/>
        </p:spPr>
      </p:sp>
      <p:sp>
        <p:nvSpPr>
          <p:cNvPr id="30" name="Text 28"/>
          <p:cNvSpPr/>
          <p:nvPr/>
        </p:nvSpPr>
        <p:spPr>
          <a:xfrm>
            <a:off x="2798064" y="3410712"/>
            <a:ext cx="15727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4D0E8"/>
                </a:solidFill>
              </a:rPr>
              <a:t>Campaign creation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2542032" y="3849624"/>
            <a:ext cx="1810512" cy="365760"/>
          </a:xfrm>
          <a:prstGeom prst="rect">
            <a:avLst/>
          </a:prstGeom>
          <a:solidFill>
            <a:srgbClr val="162A4A"/>
          </a:solidFill>
          <a:ln/>
        </p:spPr>
      </p:sp>
      <p:sp>
        <p:nvSpPr>
          <p:cNvPr id="32" name="Shape 30"/>
          <p:cNvSpPr/>
          <p:nvPr/>
        </p:nvSpPr>
        <p:spPr>
          <a:xfrm>
            <a:off x="2578608" y="3904488"/>
            <a:ext cx="182880" cy="182880"/>
          </a:xfrm>
          <a:prstGeom prst="ellipse">
            <a:avLst/>
          </a:prstGeom>
          <a:solidFill>
            <a:srgbClr val="6E3AE3"/>
          </a:solidFill>
          <a:ln/>
        </p:spPr>
      </p:sp>
      <p:sp>
        <p:nvSpPr>
          <p:cNvPr id="33" name="Text 31"/>
          <p:cNvSpPr/>
          <p:nvPr/>
        </p:nvSpPr>
        <p:spPr>
          <a:xfrm>
            <a:off x="2798064" y="3849624"/>
            <a:ext cx="15727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4D0E8"/>
                </a:solidFill>
              </a:rPr>
              <a:t>Audience targeting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2542032" y="4288536"/>
            <a:ext cx="1810512" cy="365760"/>
          </a:xfrm>
          <a:prstGeom prst="rect">
            <a:avLst/>
          </a:prstGeom>
          <a:solidFill>
            <a:srgbClr val="162A4A"/>
          </a:solidFill>
          <a:ln/>
        </p:spPr>
      </p:sp>
      <p:sp>
        <p:nvSpPr>
          <p:cNvPr id="35" name="Shape 33"/>
          <p:cNvSpPr/>
          <p:nvPr/>
        </p:nvSpPr>
        <p:spPr>
          <a:xfrm>
            <a:off x="2578608" y="4343400"/>
            <a:ext cx="182880" cy="182880"/>
          </a:xfrm>
          <a:prstGeom prst="ellipse">
            <a:avLst/>
          </a:prstGeom>
          <a:solidFill>
            <a:srgbClr val="6E3AE3"/>
          </a:solidFill>
          <a:ln/>
        </p:spPr>
      </p:sp>
      <p:sp>
        <p:nvSpPr>
          <p:cNvPr id="36" name="Text 34"/>
          <p:cNvSpPr/>
          <p:nvPr/>
        </p:nvSpPr>
        <p:spPr>
          <a:xfrm>
            <a:off x="2798064" y="4288536"/>
            <a:ext cx="15727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4D0E8"/>
                </a:solidFill>
              </a:rPr>
              <a:t>Ad creatives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4626864" y="1234440"/>
            <a:ext cx="1993392" cy="3657600"/>
          </a:xfrm>
          <a:prstGeom prst="rect">
            <a:avLst/>
          </a:prstGeom>
          <a:solidFill>
            <a:srgbClr val="0D1F3C"/>
          </a:solidFill>
          <a:ln/>
        </p:spPr>
      </p:sp>
      <p:sp>
        <p:nvSpPr>
          <p:cNvPr id="38" name="Shape 36"/>
          <p:cNvSpPr/>
          <p:nvPr/>
        </p:nvSpPr>
        <p:spPr>
          <a:xfrm>
            <a:off x="4626864" y="1234440"/>
            <a:ext cx="1993392" cy="73152"/>
          </a:xfrm>
          <a:prstGeom prst="rect">
            <a:avLst/>
          </a:prstGeom>
          <a:solidFill>
            <a:srgbClr val="EA4335"/>
          </a:solidFill>
          <a:ln/>
        </p:spPr>
      </p:sp>
      <p:sp>
        <p:nvSpPr>
          <p:cNvPr id="39" name="Shape 37"/>
          <p:cNvSpPr/>
          <p:nvPr/>
        </p:nvSpPr>
        <p:spPr>
          <a:xfrm>
            <a:off x="5166360" y="1371600"/>
            <a:ext cx="914400" cy="914400"/>
          </a:xfrm>
          <a:prstGeom prst="ellipse">
            <a:avLst/>
          </a:prstGeom>
          <a:solidFill>
            <a:srgbClr val="EA4335"/>
          </a:solidFill>
          <a:ln/>
        </p:spPr>
      </p:sp>
      <p:sp>
        <p:nvSpPr>
          <p:cNvPr id="40" name="Text 38"/>
          <p:cNvSpPr/>
          <p:nvPr/>
        </p:nvSpPr>
        <p:spPr>
          <a:xfrm>
            <a:off x="5166360" y="13716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W3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4626864" y="2377440"/>
            <a:ext cx="1993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EA4335"/>
                </a:solidFill>
              </a:rPr>
              <a:t>Days 15–21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4626864" y="2624328"/>
            <a:ext cx="199339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Google Ads Mastery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4626864" y="3008376"/>
            <a:ext cx="1993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B7A99"/>
                </a:solidFill>
              </a:rPr>
              <a:t>గూగుల్ యాడ్స్ నైపుణ్యం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4718304" y="3410712"/>
            <a:ext cx="1810512" cy="365760"/>
          </a:xfrm>
          <a:prstGeom prst="rect">
            <a:avLst/>
          </a:prstGeom>
          <a:solidFill>
            <a:srgbClr val="162A4A"/>
          </a:solidFill>
          <a:ln/>
        </p:spPr>
      </p:sp>
      <p:sp>
        <p:nvSpPr>
          <p:cNvPr id="45" name="Shape 43"/>
          <p:cNvSpPr/>
          <p:nvPr/>
        </p:nvSpPr>
        <p:spPr>
          <a:xfrm>
            <a:off x="4754880" y="3465576"/>
            <a:ext cx="182880" cy="182880"/>
          </a:xfrm>
          <a:prstGeom prst="ellipse">
            <a:avLst/>
          </a:prstGeom>
          <a:solidFill>
            <a:srgbClr val="EA4335"/>
          </a:solidFill>
          <a:ln/>
        </p:spPr>
      </p:sp>
      <p:sp>
        <p:nvSpPr>
          <p:cNvPr id="46" name="Text 44"/>
          <p:cNvSpPr/>
          <p:nvPr/>
        </p:nvSpPr>
        <p:spPr>
          <a:xfrm>
            <a:off x="4974336" y="3410712"/>
            <a:ext cx="15727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4D0E8"/>
                </a:solidFill>
              </a:rPr>
              <a:t>Search campaigns</a:t>
            </a:r>
            <a:endParaRPr lang="en-US" sz="950" dirty="0"/>
          </a:p>
        </p:txBody>
      </p:sp>
      <p:sp>
        <p:nvSpPr>
          <p:cNvPr id="47" name="Shape 45"/>
          <p:cNvSpPr/>
          <p:nvPr/>
        </p:nvSpPr>
        <p:spPr>
          <a:xfrm>
            <a:off x="4718304" y="3849624"/>
            <a:ext cx="1810512" cy="365760"/>
          </a:xfrm>
          <a:prstGeom prst="rect">
            <a:avLst/>
          </a:prstGeom>
          <a:solidFill>
            <a:srgbClr val="162A4A"/>
          </a:solidFill>
          <a:ln/>
        </p:spPr>
      </p:sp>
      <p:sp>
        <p:nvSpPr>
          <p:cNvPr id="48" name="Shape 46"/>
          <p:cNvSpPr/>
          <p:nvPr/>
        </p:nvSpPr>
        <p:spPr>
          <a:xfrm>
            <a:off x="4754880" y="3904488"/>
            <a:ext cx="182880" cy="182880"/>
          </a:xfrm>
          <a:prstGeom prst="ellipse">
            <a:avLst/>
          </a:prstGeom>
          <a:solidFill>
            <a:srgbClr val="EA4335"/>
          </a:solidFill>
          <a:ln/>
        </p:spPr>
      </p:sp>
      <p:sp>
        <p:nvSpPr>
          <p:cNvPr id="49" name="Text 47"/>
          <p:cNvSpPr/>
          <p:nvPr/>
        </p:nvSpPr>
        <p:spPr>
          <a:xfrm>
            <a:off x="4974336" y="3849624"/>
            <a:ext cx="15727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4D0E8"/>
                </a:solidFill>
              </a:rPr>
              <a:t>Display &amp; YouTube</a:t>
            </a:r>
            <a:endParaRPr lang="en-US" sz="950" dirty="0"/>
          </a:p>
        </p:txBody>
      </p:sp>
      <p:sp>
        <p:nvSpPr>
          <p:cNvPr id="50" name="Shape 48"/>
          <p:cNvSpPr/>
          <p:nvPr/>
        </p:nvSpPr>
        <p:spPr>
          <a:xfrm>
            <a:off x="4718304" y="4288536"/>
            <a:ext cx="1810512" cy="365760"/>
          </a:xfrm>
          <a:prstGeom prst="rect">
            <a:avLst/>
          </a:prstGeom>
          <a:solidFill>
            <a:srgbClr val="162A4A"/>
          </a:solidFill>
          <a:ln/>
        </p:spPr>
      </p:sp>
      <p:sp>
        <p:nvSpPr>
          <p:cNvPr id="51" name="Shape 49"/>
          <p:cNvSpPr/>
          <p:nvPr/>
        </p:nvSpPr>
        <p:spPr>
          <a:xfrm>
            <a:off x="4754880" y="4343400"/>
            <a:ext cx="182880" cy="182880"/>
          </a:xfrm>
          <a:prstGeom prst="ellipse">
            <a:avLst/>
          </a:prstGeom>
          <a:solidFill>
            <a:srgbClr val="EA4335"/>
          </a:solidFill>
          <a:ln/>
        </p:spPr>
      </p:sp>
      <p:sp>
        <p:nvSpPr>
          <p:cNvPr id="52" name="Text 50"/>
          <p:cNvSpPr/>
          <p:nvPr/>
        </p:nvSpPr>
        <p:spPr>
          <a:xfrm>
            <a:off x="4974336" y="4288536"/>
            <a:ext cx="15727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4D0E8"/>
                </a:solidFill>
              </a:rPr>
              <a:t>Keywords research</a:t>
            </a:r>
            <a:endParaRPr lang="en-US" sz="950" dirty="0"/>
          </a:p>
        </p:txBody>
      </p:sp>
      <p:sp>
        <p:nvSpPr>
          <p:cNvPr id="53" name="Shape 51"/>
          <p:cNvSpPr/>
          <p:nvPr/>
        </p:nvSpPr>
        <p:spPr>
          <a:xfrm>
            <a:off x="6803136" y="1234440"/>
            <a:ext cx="1993392" cy="3657600"/>
          </a:xfrm>
          <a:prstGeom prst="rect">
            <a:avLst/>
          </a:prstGeom>
          <a:solidFill>
            <a:srgbClr val="0D1F3C"/>
          </a:solidFill>
          <a:ln/>
        </p:spPr>
      </p:sp>
      <p:sp>
        <p:nvSpPr>
          <p:cNvPr id="54" name="Shape 52"/>
          <p:cNvSpPr/>
          <p:nvPr/>
        </p:nvSpPr>
        <p:spPr>
          <a:xfrm>
            <a:off x="6803136" y="1234440"/>
            <a:ext cx="1993392" cy="73152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55" name="Shape 53"/>
          <p:cNvSpPr/>
          <p:nvPr/>
        </p:nvSpPr>
        <p:spPr>
          <a:xfrm>
            <a:off x="7342632" y="1371600"/>
            <a:ext cx="914400" cy="914400"/>
          </a:xfrm>
          <a:prstGeom prst="ellipse">
            <a:avLst/>
          </a:prstGeom>
          <a:solidFill>
            <a:srgbClr val="FF6B00"/>
          </a:solidFill>
          <a:ln/>
        </p:spPr>
      </p:sp>
      <p:sp>
        <p:nvSpPr>
          <p:cNvPr id="56" name="Text 54"/>
          <p:cNvSpPr/>
          <p:nvPr/>
        </p:nvSpPr>
        <p:spPr>
          <a:xfrm>
            <a:off x="7342632" y="13716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W4</a:t>
            </a:r>
            <a:endParaRPr lang="en-US" sz="1800" dirty="0"/>
          </a:p>
        </p:txBody>
      </p:sp>
      <p:sp>
        <p:nvSpPr>
          <p:cNvPr id="57" name="Text 55"/>
          <p:cNvSpPr/>
          <p:nvPr/>
        </p:nvSpPr>
        <p:spPr>
          <a:xfrm>
            <a:off x="6803136" y="2377440"/>
            <a:ext cx="1993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6B00"/>
                </a:solidFill>
              </a:rPr>
              <a:t>Days 22–30</a:t>
            </a:r>
            <a:endParaRPr lang="en-US" sz="1000" dirty="0"/>
          </a:p>
        </p:txBody>
      </p:sp>
      <p:sp>
        <p:nvSpPr>
          <p:cNvPr id="58" name="Text 56"/>
          <p:cNvSpPr/>
          <p:nvPr/>
        </p:nvSpPr>
        <p:spPr>
          <a:xfrm>
            <a:off x="6803136" y="2624328"/>
            <a:ext cx="199339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Optimization &amp; Live Projects</a:t>
            </a:r>
            <a:endParaRPr lang="en-US" sz="1200" dirty="0"/>
          </a:p>
        </p:txBody>
      </p:sp>
      <p:sp>
        <p:nvSpPr>
          <p:cNvPr id="59" name="Text 57"/>
          <p:cNvSpPr/>
          <p:nvPr/>
        </p:nvSpPr>
        <p:spPr>
          <a:xfrm>
            <a:off x="6803136" y="3008376"/>
            <a:ext cx="1993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B7A99"/>
                </a:solidFill>
              </a:rPr>
              <a:t>మెరుగుదల &amp; లైవ్ ప్రాజెక్ట్స్</a:t>
            </a:r>
            <a:endParaRPr lang="en-US" sz="1000" dirty="0"/>
          </a:p>
        </p:txBody>
      </p:sp>
      <p:sp>
        <p:nvSpPr>
          <p:cNvPr id="60" name="Shape 58"/>
          <p:cNvSpPr/>
          <p:nvPr/>
        </p:nvSpPr>
        <p:spPr>
          <a:xfrm>
            <a:off x="6894576" y="3410712"/>
            <a:ext cx="1810512" cy="365760"/>
          </a:xfrm>
          <a:prstGeom prst="rect">
            <a:avLst/>
          </a:prstGeom>
          <a:solidFill>
            <a:srgbClr val="162A4A"/>
          </a:solidFill>
          <a:ln/>
        </p:spPr>
      </p:sp>
      <p:sp>
        <p:nvSpPr>
          <p:cNvPr id="61" name="Shape 59"/>
          <p:cNvSpPr/>
          <p:nvPr/>
        </p:nvSpPr>
        <p:spPr>
          <a:xfrm>
            <a:off x="6931152" y="3465576"/>
            <a:ext cx="182880" cy="182880"/>
          </a:xfrm>
          <a:prstGeom prst="ellipse">
            <a:avLst/>
          </a:prstGeom>
          <a:solidFill>
            <a:srgbClr val="FF6B00"/>
          </a:solidFill>
          <a:ln/>
        </p:spPr>
      </p:sp>
      <p:sp>
        <p:nvSpPr>
          <p:cNvPr id="62" name="Text 60"/>
          <p:cNvSpPr/>
          <p:nvPr/>
        </p:nvSpPr>
        <p:spPr>
          <a:xfrm>
            <a:off x="7150608" y="3410712"/>
            <a:ext cx="15727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4D0E8"/>
                </a:solidFill>
              </a:rPr>
              <a:t>A/B testing</a:t>
            </a:r>
            <a:endParaRPr lang="en-US" sz="950" dirty="0"/>
          </a:p>
        </p:txBody>
      </p:sp>
      <p:sp>
        <p:nvSpPr>
          <p:cNvPr id="63" name="Shape 61"/>
          <p:cNvSpPr/>
          <p:nvPr/>
        </p:nvSpPr>
        <p:spPr>
          <a:xfrm>
            <a:off x="6894576" y="3849624"/>
            <a:ext cx="1810512" cy="365760"/>
          </a:xfrm>
          <a:prstGeom prst="rect">
            <a:avLst/>
          </a:prstGeom>
          <a:solidFill>
            <a:srgbClr val="162A4A"/>
          </a:solidFill>
          <a:ln/>
        </p:spPr>
      </p:sp>
      <p:sp>
        <p:nvSpPr>
          <p:cNvPr id="64" name="Shape 62"/>
          <p:cNvSpPr/>
          <p:nvPr/>
        </p:nvSpPr>
        <p:spPr>
          <a:xfrm>
            <a:off x="6931152" y="3904488"/>
            <a:ext cx="182880" cy="182880"/>
          </a:xfrm>
          <a:prstGeom prst="ellipse">
            <a:avLst/>
          </a:prstGeom>
          <a:solidFill>
            <a:srgbClr val="FF6B00"/>
          </a:solidFill>
          <a:ln/>
        </p:spPr>
      </p:sp>
      <p:sp>
        <p:nvSpPr>
          <p:cNvPr id="65" name="Text 63"/>
          <p:cNvSpPr/>
          <p:nvPr/>
        </p:nvSpPr>
        <p:spPr>
          <a:xfrm>
            <a:off x="7150608" y="3849624"/>
            <a:ext cx="15727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4D0E8"/>
                </a:solidFill>
              </a:rPr>
              <a:t>Analytics &amp; reporting</a:t>
            </a:r>
            <a:endParaRPr lang="en-US" sz="950" dirty="0"/>
          </a:p>
        </p:txBody>
      </p:sp>
      <p:sp>
        <p:nvSpPr>
          <p:cNvPr id="66" name="Shape 64"/>
          <p:cNvSpPr/>
          <p:nvPr/>
        </p:nvSpPr>
        <p:spPr>
          <a:xfrm>
            <a:off x="6894576" y="4288536"/>
            <a:ext cx="1810512" cy="365760"/>
          </a:xfrm>
          <a:prstGeom prst="rect">
            <a:avLst/>
          </a:prstGeom>
          <a:solidFill>
            <a:srgbClr val="162A4A"/>
          </a:solidFill>
          <a:ln/>
        </p:spPr>
      </p:sp>
      <p:sp>
        <p:nvSpPr>
          <p:cNvPr id="67" name="Shape 65"/>
          <p:cNvSpPr/>
          <p:nvPr/>
        </p:nvSpPr>
        <p:spPr>
          <a:xfrm>
            <a:off x="6931152" y="4343400"/>
            <a:ext cx="182880" cy="182880"/>
          </a:xfrm>
          <a:prstGeom prst="ellipse">
            <a:avLst/>
          </a:prstGeom>
          <a:solidFill>
            <a:srgbClr val="FF6B00"/>
          </a:solidFill>
          <a:ln/>
        </p:spPr>
      </p:sp>
      <p:sp>
        <p:nvSpPr>
          <p:cNvPr id="68" name="Text 66"/>
          <p:cNvSpPr/>
          <p:nvPr/>
        </p:nvSpPr>
        <p:spPr>
          <a:xfrm>
            <a:off x="7150608" y="4288536"/>
            <a:ext cx="15727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4D0E8"/>
                </a:solidFill>
              </a:rPr>
              <a:t>Live campaign management</a:t>
            </a:r>
            <a:endParaRPr lang="en-US" sz="950" dirty="0"/>
          </a:p>
        </p:txBody>
      </p:sp>
      <p:sp>
        <p:nvSpPr>
          <p:cNvPr id="69" name="Shape 67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70" name="Text 68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🎓  కోర్సు పూర్తయిన తర్వాత Certificate అందిస్తారు  |  Certificate provided on completion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-914400"/>
            <a:ext cx="4572000" cy="4572000"/>
          </a:xfrm>
          <a:prstGeom prst="ellipse">
            <a:avLst/>
          </a:prstGeom>
          <a:solidFill>
            <a:srgbClr val="132040"/>
          </a:solidFill>
          <a:ln/>
        </p:spPr>
      </p:sp>
      <p:sp>
        <p:nvSpPr>
          <p:cNvPr id="3" name="Shape 1"/>
          <p:cNvSpPr/>
          <p:nvPr/>
        </p:nvSpPr>
        <p:spPr>
          <a:xfrm>
            <a:off x="6400800" y="2743200"/>
            <a:ext cx="3657600" cy="3657600"/>
          </a:xfrm>
          <a:prstGeom prst="ellipse">
            <a:avLst/>
          </a:prstGeom>
          <a:solidFill>
            <a:srgbClr val="FF6B00">
              <a:alpha val="2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5" name="Shape 3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6" name="Shape 4"/>
          <p:cNvSpPr/>
          <p:nvPr/>
        </p:nvSpPr>
        <p:spPr>
          <a:xfrm>
            <a:off x="3200400" y="411480"/>
            <a:ext cx="2743200" cy="384048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7" name="Text 5"/>
          <p:cNvSpPr/>
          <p:nvPr/>
        </p:nvSpPr>
        <p:spPr>
          <a:xfrm>
            <a:off x="3200400" y="41148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🚀  JOIN NOW  |  ఇప్పుడే చేరండి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9601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మీ డిజిటల్ మార్కెటింగ్ ప్రయాణం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457200" y="1572768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9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ఇప్పుడు ప్రారంభించండి!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457200" y="21945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6B7A99"/>
                </a:solidFill>
              </a:rPr>
              <a:t>Start Your Digital Marketing Journey Today!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14400" y="2788920"/>
            <a:ext cx="36576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✅  Telugu లో పూర్తి వివరణ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029200" y="2788920"/>
            <a:ext cx="36576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✅  Live Practice Sessions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14400" y="3337560"/>
            <a:ext cx="36576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✅  Real Project Experience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29200" y="3337560"/>
            <a:ext cx="36576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✅  Certificate on Completion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2286000" y="4069080"/>
            <a:ext cx="4572000" cy="685800"/>
          </a:xfrm>
          <a:prstGeom prst="rect">
            <a:avLst/>
          </a:prstGeom>
          <a:solidFill>
            <a:srgbClr val="FF6B00"/>
          </a:solidFill>
          <a:ln/>
        </p:spPr>
      </p:sp>
      <p:sp>
        <p:nvSpPr>
          <p:cNvPr id="16" name="Text 14"/>
          <p:cNvSpPr/>
          <p:nvPr/>
        </p:nvSpPr>
        <p:spPr>
          <a:xfrm>
            <a:off x="2286000" y="4069080"/>
            <a:ext cx="457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📞  ఇప్పుడే Enroll చేయండి — Limited Seats!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 &amp; Google Ads Training - Telugu Demo</dc:title>
  <dc:subject>PptxGenJS Presentation</dc:subject>
  <dc:creator>PptxGenJS</dc:creator>
  <cp:lastModifiedBy>PptxGenJS</cp:lastModifiedBy>
  <cp:revision>1</cp:revision>
  <dcterms:created xsi:type="dcterms:W3CDTF">2026-04-05T05:47:10Z</dcterms:created>
  <dcterms:modified xsi:type="dcterms:W3CDTF">2026-04-05T05:47:10Z</dcterms:modified>
</cp:coreProperties>
</file>